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68" r:id="rId6"/>
    <p:sldId id="271" r:id="rId7"/>
    <p:sldId id="272" r:id="rId8"/>
    <p:sldId id="273" r:id="rId9"/>
    <p:sldId id="274" r:id="rId10"/>
    <p:sldId id="267" r:id="rId11"/>
    <p:sldId id="257" r:id="rId12"/>
    <p:sldId id="258" r:id="rId13"/>
    <p:sldId id="259" r:id="rId14"/>
    <p:sldId id="260" r:id="rId15"/>
    <p:sldId id="287" r:id="rId16"/>
    <p:sldId id="261" r:id="rId17"/>
    <p:sldId id="286" r:id="rId18"/>
    <p:sldId id="288" r:id="rId19"/>
    <p:sldId id="262" r:id="rId20"/>
    <p:sldId id="263" r:id="rId21"/>
    <p:sldId id="264" r:id="rId22"/>
    <p:sldId id="285" r:id="rId23"/>
    <p:sldId id="265" r:id="rId24"/>
    <p:sldId id="284" r:id="rId25"/>
    <p:sldId id="266" r:id="rId26"/>
    <p:sldId id="269" r:id="rId27"/>
    <p:sldId id="283" r:id="rId28"/>
    <p:sldId id="270" r:id="rId29"/>
    <p:sldId id="289" r:id="rId30"/>
    <p:sldId id="279" r:id="rId31"/>
    <p:sldId id="280" r:id="rId32"/>
    <p:sldId id="281" r:id="rId33"/>
    <p:sldId id="282" r:id="rId34"/>
    <p:sldId id="291" r:id="rId35"/>
    <p:sldId id="290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76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15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23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59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0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39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15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24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3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EFF6-A115-4634-AA6B-DF8A1C66EF39}" type="datetimeFigureOut">
              <a:rPr lang="pl-PL" smtClean="0"/>
              <a:t>2023-10-01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F34D-178C-489E-93E4-3B329D10E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7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63276"/>
            <a:ext cx="9144000" cy="2387600"/>
          </a:xfrm>
        </p:spPr>
        <p:txBody>
          <a:bodyPr/>
          <a:lstStyle/>
          <a:p>
            <a:r>
              <a:rPr lang="pl-PL" dirty="0" smtClean="0"/>
              <a:t>Zespół złamanego serca (ZZS)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3960"/>
            <a:ext cx="9144000" cy="1655762"/>
          </a:xfrm>
        </p:spPr>
        <p:txBody>
          <a:bodyPr/>
          <a:lstStyle/>
          <a:p>
            <a:r>
              <a:rPr lang="pl-PL" dirty="0" smtClean="0"/>
              <a:t>Jacek Rudnicki</a:t>
            </a:r>
          </a:p>
          <a:p>
            <a:r>
              <a:rPr lang="pl-PL" dirty="0" smtClean="0"/>
              <a:t>OIL w Szczecinie 2020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59" y="931025"/>
            <a:ext cx="1431105" cy="1671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849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Złamane serca dziewczyn żołnierzy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94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/>
          <a:stretch/>
        </p:blipFill>
        <p:spPr>
          <a:xfrm>
            <a:off x="5196067" y="547352"/>
            <a:ext cx="6995933" cy="555448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err="1" smtClean="0"/>
              <a:t>Emily</a:t>
            </a:r>
            <a:r>
              <a:rPr lang="pl-PL" sz="4400" b="1" dirty="0" smtClean="0"/>
              <a:t> Dickinson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196067" y="457201"/>
            <a:ext cx="5892643" cy="47072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/>
              <a:t>„Ci, których kochamy nie umierają, bo miłość jest nieśmiertelna”.</a:t>
            </a:r>
            <a:endParaRPr lang="pl-PL" sz="4000" i="1" dirty="0"/>
          </a:p>
        </p:txBody>
      </p:sp>
    </p:spTree>
    <p:extLst>
      <p:ext uri="{BB962C8B-B14F-4D97-AF65-F5344CB8AC3E}">
        <p14:creationId xmlns:p14="http://schemas.microsoft.com/office/powerpoint/2010/main" val="373767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/>
              <a:t>Eliza Radziwiłł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Zakochana z wzajemnością w księciu Wilhelmie przyszłemu królowi Prus, odrzucona przez jego ojca jako nieodpowiednia partia dla Hohenzollernów.</a:t>
            </a:r>
          </a:p>
          <a:p>
            <a:r>
              <a:rPr lang="pl-PL" sz="2000" dirty="0" smtClean="0"/>
              <a:t>Być może inne byłyby losy Prus gdyby doszło do tego małżeństwa.</a:t>
            </a:r>
          </a:p>
          <a:p>
            <a:r>
              <a:rPr lang="pl-PL" sz="2000" dirty="0" smtClean="0"/>
              <a:t>Eliza zmarła na gruźlicę, jak wiele osób jej rodziny, inni na grypę, książę Antoni Radziwiłł zmarł z rozpaczy, może na zawał serca?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809095"/>
            <a:ext cx="7008813" cy="4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Opera Faust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874167" y="1531407"/>
            <a:ext cx="5157787" cy="823912"/>
          </a:xfrm>
        </p:spPr>
        <p:txBody>
          <a:bodyPr/>
          <a:lstStyle/>
          <a:p>
            <a:r>
              <a:rPr lang="pl-PL" dirty="0" smtClean="0"/>
              <a:t>Johann Wolfgang Goethe libretto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970"/>
            <a:ext cx="5952734" cy="3250506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6172200" y="1531407"/>
            <a:ext cx="5183188" cy="823912"/>
          </a:xfrm>
        </p:spPr>
        <p:txBody>
          <a:bodyPr/>
          <a:lstStyle/>
          <a:p>
            <a:r>
              <a:rPr lang="pl-PL" dirty="0" smtClean="0"/>
              <a:t>Antoni Henryk Radziwiłł kompozycja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0956"/>
            <a:ext cx="4447190" cy="44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Picasso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2 Panie popełniły samobójstwo z zawiedzionej miłości do Niego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819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/>
              <a:t>Picasso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37" y="-32848"/>
            <a:ext cx="4436526" cy="690126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I rzeczywiście, już kiedy zaczynali mający trwać dziewięć lat romans, 61-letni wówczas artysta ostrzegał o czterdzieści lat młodszą studentkę: "Dla mnie istnieją tylko dwa rodzaje kobiet: boginie i wycieraczki".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4921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Serce przejechane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Marlena Dietrich i Zbigniew Cybulski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02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Ostatnia miłość tragiczn</a:t>
            </a:r>
            <a:r>
              <a:rPr lang="pl-PL" dirty="0"/>
              <a:t>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3009083"/>
            <a:ext cx="4722671" cy="315989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30" y="2013071"/>
            <a:ext cx="3887207" cy="4155908"/>
          </a:xfrm>
        </p:spPr>
      </p:pic>
    </p:spTree>
    <p:extLst>
      <p:ext uri="{BB962C8B-B14F-4D97-AF65-F5344CB8AC3E}">
        <p14:creationId xmlns:p14="http://schemas.microsoft.com/office/powerpoint/2010/main" val="81672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Miłość wzbogacająca Wisławy Szymborskiej i Zbigniewa Herberta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9756"/>
            <a:ext cx="3900487" cy="259559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74" y="3129756"/>
            <a:ext cx="4619543" cy="2595596"/>
          </a:xfrm>
        </p:spPr>
      </p:pic>
    </p:spTree>
    <p:extLst>
      <p:ext uri="{BB962C8B-B14F-4D97-AF65-F5344CB8AC3E}">
        <p14:creationId xmlns:p14="http://schemas.microsoft.com/office/powerpoint/2010/main" val="126044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Eksperci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 Einstein miał dwie żony, był ekspertem w sprawach nauki</a:t>
            </a:r>
            <a:br>
              <a:rPr lang="pl-PL" dirty="0" smtClean="0"/>
            </a:br>
            <a:r>
              <a:rPr lang="pl-PL" dirty="0" smtClean="0"/>
              <a:t>Podobnie Artur Rubinstein i Lew Tołstoj.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83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miłości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Miłość to nieracjonalne, nie wymagające wysiłku uczucie bliskości i szczęścia o zabarwieniu erotycznym zbudowane na przeżywaniu swoich własnych emocji w pięknym i bezproblemowym świecie odczuwanych jako wyjątkowe.</a:t>
            </a:r>
          </a:p>
          <a:p>
            <a:pPr marL="0" indent="0">
              <a:buNone/>
            </a:pPr>
            <a:endParaRPr lang="pl-PL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pl-P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tylko jedna z definicji miłości, altruistycznej, egoistycznej, jednostronnej, odwzajemnionej, gorącej, gasnącej etc.</a:t>
            </a:r>
          </a:p>
          <a:p>
            <a:pPr marL="0" indent="0">
              <a:buNone/>
            </a:pPr>
            <a:endParaRPr lang="pl-PL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pl-P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Jeszcze pytanie czy na pewno nieracjonalne?</a:t>
            </a:r>
          </a:p>
        </p:txBody>
      </p:sp>
    </p:spTree>
    <p:extLst>
      <p:ext uri="{BB962C8B-B14F-4D97-AF65-F5344CB8AC3E}">
        <p14:creationId xmlns:p14="http://schemas.microsoft.com/office/powerpoint/2010/main" val="159601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Ci serca nie złamie?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Romans na całe życie z muzyką</a:t>
            </a:r>
            <a:br>
              <a:rPr lang="pl-PL" dirty="0" smtClean="0"/>
            </a:br>
            <a:r>
              <a:rPr lang="pl-PL" dirty="0" smtClean="0"/>
              <a:t>Antonio </a:t>
            </a:r>
            <a:r>
              <a:rPr lang="pl-PL" dirty="0" err="1" smtClean="0"/>
              <a:t>Salieri</a:t>
            </a:r>
            <a:r>
              <a:rPr lang="pl-PL" dirty="0" smtClean="0"/>
              <a:t> miał miłość do muzyki na całe życie ale szczęście zburzył mu talent Amadeusza Mozarta.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60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Kabaret Starszych Panów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SOS dla ginącej miłości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78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Kabaret Starszych Panów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1124725"/>
            <a:ext cx="7270567" cy="492694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572790"/>
            <a:ext cx="3932237" cy="3811588"/>
          </a:xfrm>
        </p:spPr>
        <p:txBody>
          <a:bodyPr>
            <a:noAutofit/>
          </a:bodyPr>
          <a:lstStyle/>
          <a:p>
            <a:r>
              <a:rPr lang="pl-PL" sz="2400" dirty="0" smtClean="0"/>
              <a:t>Ratunku! Ratunku!</a:t>
            </a:r>
          </a:p>
          <a:p>
            <a:r>
              <a:rPr lang="pl-PL" sz="2400" dirty="0" smtClean="0"/>
              <a:t>Na pomoc ginącej miłości</a:t>
            </a:r>
          </a:p>
          <a:p>
            <a:r>
              <a:rPr lang="pl-PL" sz="2400" dirty="0" smtClean="0"/>
              <a:t>Nim zamrze w niej puls pocałunków</a:t>
            </a:r>
          </a:p>
          <a:p>
            <a:r>
              <a:rPr lang="pl-PL" sz="2400" dirty="0" smtClean="0"/>
              <a:t>I tętno ustanie zazdrości</a:t>
            </a:r>
          </a:p>
          <a:p>
            <a:r>
              <a:rPr lang="pl-PL" sz="2400" dirty="0" smtClean="0"/>
              <a:t>Ratunku! Ratunku!</a:t>
            </a:r>
          </a:p>
          <a:p>
            <a:r>
              <a:rPr lang="pl-PL" sz="2400" dirty="0" smtClean="0"/>
              <a:t>Na pomoc ginącej miłości</a:t>
            </a:r>
          </a:p>
          <a:p>
            <a:r>
              <a:rPr lang="pl-PL" sz="2400" dirty="0" smtClean="0"/>
              <a:t>Nim zbraknie jej głosu i łez</a:t>
            </a:r>
          </a:p>
          <a:p>
            <a:r>
              <a:rPr lang="pl-PL" sz="2400" dirty="0" smtClean="0"/>
              <a:t>S.O.S.! S.O.S.!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5632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Agnieszka Osiecka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64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5716"/>
          </a:xfrm>
        </p:spPr>
        <p:txBody>
          <a:bodyPr/>
          <a:lstStyle/>
          <a:p>
            <a:r>
              <a:rPr lang="pl-PL" dirty="0" smtClean="0"/>
              <a:t>Agnieszka Osiecka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69" y="1349135"/>
            <a:ext cx="6375231" cy="418878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729047"/>
            <a:ext cx="3932237" cy="4771505"/>
          </a:xfrm>
        </p:spPr>
        <p:txBody>
          <a:bodyPr>
            <a:noAutofit/>
          </a:bodyPr>
          <a:lstStyle/>
          <a:p>
            <a:r>
              <a:rPr lang="pl-PL" sz="2000" dirty="0" smtClean="0"/>
              <a:t>Chociaż raz warto umrzeć z miłości. Chociaż raz. A to choćby po to, żeby się później chwalić znajomym, że to bywa. Że to jest.</a:t>
            </a:r>
          </a:p>
          <a:p>
            <a:r>
              <a:rPr lang="pl-PL" sz="2000" dirty="0" smtClean="0"/>
              <a:t>Ktoś mi </a:t>
            </a:r>
            <a:r>
              <a:rPr lang="pl-PL" sz="2000" dirty="0" err="1" smtClean="0"/>
              <a:t>mówi:”Nie</a:t>
            </a:r>
            <a:r>
              <a:rPr lang="pl-PL" sz="2000" dirty="0" smtClean="0"/>
              <a:t> chcę, nie dbam, żartuję”, a ja po prostu nie słucham, nie słyszę. Albo słyszę: „Kocha, lubi, szanuje”. Potem pojawiam się w punkcie wyjścia, na jakiejś pustej stacji, zaryczana, pokaleczona, z bałaganem w sercu jak w tobołku u Cyganki i… brnę w następne nieszczęście.</a:t>
            </a:r>
          </a:p>
          <a:p>
            <a:r>
              <a:rPr lang="pl-PL" sz="2000" dirty="0" smtClean="0"/>
              <a:t>Pocieszam się tylko, że mimo wszystko robię postępy w umiejętności kochania.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7835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Dwa serca pękły z miłości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M&amp;B postanowili na szczycie szczęścia zakończyć życie aby nigdy i nic nie zepsuło ideału ich miłości. Złamali serce sobie i swoim rodzicom.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99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Carmen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Dwuznaczność szczęścia i cierpienia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30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Mikhail</a:t>
            </a:r>
            <a:r>
              <a:rPr lang="pl-PL" dirty="0"/>
              <a:t> </a:t>
            </a:r>
            <a:r>
              <a:rPr lang="pl-PL" dirty="0" err="1"/>
              <a:t>Baryshnikov</a:t>
            </a:r>
            <a:r>
              <a:rPr lang="pl-PL" dirty="0"/>
              <a:t> </a:t>
            </a:r>
            <a:r>
              <a:rPr lang="pl-PL" dirty="0" err="1"/>
              <a:t>Zizi</a:t>
            </a:r>
            <a:r>
              <a:rPr lang="pl-PL" dirty="0"/>
              <a:t> </a:t>
            </a:r>
            <a:r>
              <a:rPr lang="pl-PL" dirty="0" err="1"/>
              <a:t>Jeanmaire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543694"/>
            <a:ext cx="3932237" cy="332529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scenie śmierci Carmen nie wiadomo czy Don </a:t>
            </a:r>
            <a:r>
              <a:rPr lang="pl-PL" sz="2400" dirty="0" err="1" smtClean="0"/>
              <a:t>Jose</a:t>
            </a:r>
            <a:r>
              <a:rPr lang="pl-PL" sz="2400" dirty="0" smtClean="0"/>
              <a:t> ugodził ją nożem, czy ona czuła na jego rozpacz na nóż się rzuciła a rzuciła się z impetem.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17" y="1426335"/>
            <a:ext cx="5113383" cy="3699456"/>
          </a:xfrm>
        </p:spPr>
      </p:pic>
    </p:spTree>
    <p:extLst>
      <p:ext uri="{BB962C8B-B14F-4D97-AF65-F5344CB8AC3E}">
        <p14:creationId xmlns:p14="http://schemas.microsoft.com/office/powerpoint/2010/main" val="260539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Schakspeare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71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339401" y="1361986"/>
            <a:ext cx="911180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Bądź równie mądrą, jak jesteś okrutną; </a:t>
            </a:r>
          </a:p>
          <a:p>
            <a:pPr marL="0" indent="0">
              <a:buNone/>
            </a:pPr>
            <a:r>
              <a:rPr lang="pl-PL" dirty="0" smtClean="0"/>
              <a:t>Nie drażnij wzgardą niemej cierpliwości,</a:t>
            </a:r>
          </a:p>
          <a:p>
            <a:pPr marL="0" indent="0">
              <a:buNone/>
            </a:pPr>
            <a:r>
              <a:rPr lang="pl-PL" dirty="0" smtClean="0"/>
              <a:t>Gdyż znajdę słowa, by wyrazić smutną</a:t>
            </a:r>
          </a:p>
          <a:p>
            <a:pPr marL="0" indent="0">
              <a:buNone/>
            </a:pPr>
            <a:r>
              <a:rPr lang="pl-PL" dirty="0" smtClean="0"/>
              <a:t>Boleść mą, której nie dasz krzty litości.</a:t>
            </a:r>
          </a:p>
          <a:p>
            <a:pPr marL="0" indent="0">
              <a:buNone/>
            </a:pPr>
            <a:r>
              <a:rPr lang="pl-PL" dirty="0" smtClean="0"/>
              <a:t>Pozwól doradzić, wcale nie zaszkodzi,</a:t>
            </a:r>
          </a:p>
          <a:p>
            <a:pPr marL="0" indent="0">
              <a:buNone/>
            </a:pPr>
            <a:r>
              <a:rPr lang="pl-PL" dirty="0" smtClean="0"/>
              <a:t>Gdy nie kochając powiesz; Kocham miły.</a:t>
            </a:r>
          </a:p>
          <a:p>
            <a:pPr marL="0" indent="0">
              <a:buNone/>
            </a:pPr>
            <a:r>
              <a:rPr lang="pl-PL" dirty="0" smtClean="0"/>
              <a:t>Konającemu kiedy śmierć nadchodzi,</a:t>
            </a:r>
          </a:p>
          <a:p>
            <a:pPr marL="0" indent="0">
              <a:buNone/>
            </a:pPr>
            <a:r>
              <a:rPr lang="pl-PL" dirty="0" smtClean="0"/>
              <a:t>Lekarz powiada, że odzyska siły</a:t>
            </a:r>
          </a:p>
        </p:txBody>
      </p:sp>
    </p:spTree>
    <p:extLst>
      <p:ext uri="{BB962C8B-B14F-4D97-AF65-F5344CB8AC3E}">
        <p14:creationId xmlns:p14="http://schemas.microsoft.com/office/powerpoint/2010/main" val="409883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Św. Walenty</a:t>
            </a:r>
            <a:br>
              <a:rPr lang="pl-PL" dirty="0" smtClean="0"/>
            </a:br>
            <a:r>
              <a:rPr lang="pl-PL" dirty="0" smtClean="0"/>
              <a:t>175-269r.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 smtClean="0"/>
              <a:t>Walentynki (ang. </a:t>
            </a:r>
            <a:r>
              <a:rPr lang="pl-PL" sz="2800" dirty="0" err="1" smtClean="0"/>
              <a:t>Valentine’s</a:t>
            </a:r>
            <a:r>
              <a:rPr lang="pl-PL" sz="2800" dirty="0" smtClean="0"/>
              <a:t> Day) – coroczne święto zakochanych przypadające 14 lutego. Nazwa pochodzi od św. Walentego, którego wspomnienie liturgiczne w Kościele katolickim obchodzone jest również tego dnia.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18" y="0"/>
            <a:ext cx="3580865" cy="68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7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Zaproszenie graficzne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76156"/>
          </a:xfrm>
        </p:spPr>
        <p:txBody>
          <a:bodyPr>
            <a:noAutofit/>
          </a:bodyPr>
          <a:lstStyle/>
          <a:p>
            <a:r>
              <a:rPr lang="pl-PL" sz="2000" dirty="0" smtClean="0"/>
              <a:t>Biblioteka Nowojorska Biblioteka (NYPL (ang. The New York Public Library) była miejscem, którego Christopher, do którego przyciągała go magiczna siła. Była miejscem dla ducha i umysłu. Nigdy nie żałował czasu spędzonego w bibliotece na rzecz części słonecznego dnia, zakupów w sklepie </a:t>
            </a:r>
            <a:r>
              <a:rPr lang="pl-PL" sz="2000" dirty="0" err="1" smtClean="0"/>
              <a:t>Levis</a:t>
            </a:r>
            <a:r>
              <a:rPr lang="pl-PL" sz="2000" dirty="0" smtClean="0"/>
              <a:t>, czy smacznego lunchu we włoskiej restauracji.</a:t>
            </a:r>
          </a:p>
          <a:p>
            <a:r>
              <a:rPr lang="pl-PL" sz="2000" dirty="0" smtClean="0"/>
              <a:t>Obok po lewej stronie zobaczył dziewczynę w długiej spódnicy z materiału </a:t>
            </a:r>
            <a:r>
              <a:rPr lang="pl-PL" sz="2000" dirty="0" err="1" smtClean="0"/>
              <a:t>jeansowego</a:t>
            </a:r>
            <a:r>
              <a:rPr lang="pl-PL" sz="2000" dirty="0" smtClean="0"/>
              <a:t> w jasnym kolorze indygo, z duża ilością falbanek, na dole z białą koronką. 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0"/>
            <a:ext cx="615376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428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Widok i zapach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Christopher przyglądał się jej, jej ruchom, sylwetce i rudym włosom, lekko kręconym, które usiłowały wydostać się spod szalika na wszelkie możliwe sposoby. Ujęła go jej kwiecistość, </a:t>
            </a:r>
            <a:r>
              <a:rPr lang="pl-PL" dirty="0" err="1" smtClean="0"/>
              <a:t>jeansowość</a:t>
            </a:r>
            <a:r>
              <a:rPr lang="pl-PL" dirty="0" smtClean="0"/>
              <a:t>, energiczna wiotkość sylwetki oraz zainteresowanie swoją pracą graniczące z niebytem zewnętrznym. Doszedł do niego zapach jej i jej perfum. </a:t>
            </a:r>
          </a:p>
          <a:p>
            <a:r>
              <a:rPr lang="pl-PL" dirty="0" smtClean="0"/>
              <a:t>Perfumy o zapachu paczuli. Intensywny, ziemisty zapach paczuli od stuleci wykorzystuje się w perfumiarstwie, kosmetyce i aromaterapii. Esencja paczuli łagodzi stany lękowe i depresję, a dodatkowo słynie ze swoich </a:t>
            </a:r>
            <a:r>
              <a:rPr lang="pl-PL" dirty="0" err="1" smtClean="0"/>
              <a:t>afrodyzjakalnych</a:t>
            </a:r>
            <a:r>
              <a:rPr lang="pl-PL" dirty="0" smtClean="0"/>
              <a:t> właściwości.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1328" r="24200"/>
          <a:stretch/>
        </p:blipFill>
        <p:spPr bwMode="auto">
          <a:xfrm>
            <a:off x="5320146" y="0"/>
            <a:ext cx="6234546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33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Alea</a:t>
            </a:r>
            <a:r>
              <a:rPr lang="pl-PL" dirty="0" smtClean="0"/>
              <a:t> </a:t>
            </a:r>
            <a:r>
              <a:rPr lang="pl-PL" dirty="0" err="1" smtClean="0"/>
              <a:t>iacta</a:t>
            </a:r>
            <a:r>
              <a:rPr lang="pl-PL" dirty="0" smtClean="0"/>
              <a:t> </a:t>
            </a:r>
            <a:r>
              <a:rPr lang="pl-PL" dirty="0" err="1" smtClean="0"/>
              <a:t>est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261062"/>
            <a:ext cx="3932237" cy="4039984"/>
          </a:xfrm>
        </p:spPr>
        <p:txBody>
          <a:bodyPr>
            <a:noAutofit/>
          </a:bodyPr>
          <a:lstStyle/>
          <a:p>
            <a:r>
              <a:rPr lang="pl-PL" sz="2000" dirty="0" smtClean="0"/>
              <a:t>Poczuł niepokojące zaciekawienie jej widokiem, pozycją, ruchami, skupieniem, kolorami, zapachami i ogarnął go dopominający się zamiar zbliżenia. Siedziała pochylona do przodu z lekko przekrzywioną na bok i uniesioną do góry głową, skrzyżowane nogi w podudziach i kostkach ułożyła mocno na bok, cała sylwetka skręcona jak sinusoida przedstawiała grację młodości dojrzałej, ruchy miała łagodne i dynamiczne jednocześnie, sprawiała wrażenie  gotowej na przyjęcie losu i ciekawej tego co nastąpi. 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8604" r="8653" b="24129"/>
          <a:stretch/>
        </p:blipFill>
        <p:spPr bwMode="auto">
          <a:xfrm>
            <a:off x="5419899" y="0"/>
            <a:ext cx="648392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910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odkrycie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Jej kolory docierały do Christophera z intensywnością estetyczną jak i zgodną z jego proweniencją zawodową profesora antropologii New York University </a:t>
            </a:r>
            <a:r>
              <a:rPr lang="pl-PL" sz="2000" dirty="0" err="1" smtClean="0"/>
              <a:t>Department</a:t>
            </a:r>
            <a:r>
              <a:rPr lang="pl-PL" sz="2000" dirty="0" smtClean="0"/>
              <a:t> of </a:t>
            </a:r>
            <a:r>
              <a:rPr lang="pl-PL" sz="2000" dirty="0" err="1" smtClean="0"/>
              <a:t>Anthropology</a:t>
            </a:r>
            <a:r>
              <a:rPr lang="pl-PL" sz="2000" dirty="0" smtClean="0"/>
              <a:t>. Ubiorem przypominała natywne stroje tradycyjnych kultur południowej Ameryki, współcześnie ruchów hipisów z lat sześćdziesiątych i siedemdziesiątych, dostrzegł też na palcu pierścionek w kształcie </a:t>
            </a:r>
            <a:r>
              <a:rPr lang="pl-PL" sz="2000" dirty="0" err="1" smtClean="0"/>
              <a:t>pacywki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24462" r="17084" b="12709"/>
          <a:stretch/>
        </p:blipFill>
        <p:spPr bwMode="auto">
          <a:xfrm>
            <a:off x="5022761" y="0"/>
            <a:ext cx="663168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7235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Jakie będą ich losy?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8" y="2414576"/>
            <a:ext cx="4095569" cy="389969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16" y="2414576"/>
            <a:ext cx="3915390" cy="3915390"/>
          </a:xfrm>
        </p:spPr>
      </p:pic>
    </p:spTree>
    <p:extLst>
      <p:ext uri="{BB962C8B-B14F-4D97-AF65-F5344CB8AC3E}">
        <p14:creationId xmlns:p14="http://schemas.microsoft.com/office/powerpoint/2010/main" val="2997550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443" y="970432"/>
            <a:ext cx="10515600" cy="4490210"/>
          </a:xfrm>
        </p:spPr>
        <p:txBody>
          <a:bodyPr>
            <a:normAutofit/>
          </a:bodyPr>
          <a:lstStyle/>
          <a:p>
            <a:r>
              <a:rPr lang="pl-PL" dirty="0" smtClean="0"/>
              <a:t>Dokąd zawiedzie ich miłość?</a:t>
            </a:r>
            <a:br>
              <a:rPr lang="pl-PL" dirty="0" smtClean="0"/>
            </a:br>
            <a:r>
              <a:rPr lang="pl-PL" dirty="0" smtClean="0"/>
              <a:t>Jakie będą ich losy?</a:t>
            </a:r>
            <a:br>
              <a:rPr lang="pl-PL" dirty="0" smtClean="0"/>
            </a:br>
            <a:r>
              <a:rPr lang="pl-PL" dirty="0" smtClean="0"/>
              <a:t>Czy będą mieli złamane serca?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6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Święty Walenty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Walenty z wykształcenia był lekarzem, z powołania duchownym. Żył w III wieku w Cesarstwie rzymskim za panowania Klaudiusza II Gockiego. Cesarz ten za namową swoich doradców zabronił młodym mężczyznom w wieku od 18 do 37 lat wchodzić w związki małżeńskie. Uważał on, że najlepszymi żołnierzami są legioniści niemający rodzin. Zakaz ten złamał biskup Walenty i błogosławił śluby młodych legionistów. Został za to wtrącony do więzienia, gdzie zakochał się w niewidomej córce swojego strażnika. Legenda mówi, że jego narzeczona pod wpływem tej miłości odzyskała wzrok. Gdy o tym dowiedział się cesarz, kazał zabić Walentego. W przeddzień egzekucji Walenty napisał list do swojej ukochanej, który podpisał: „Od Twojego Walentego”. Egzekucję wykonano 14 lutego 269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Safona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30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/>
              <a:t>Safona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19" y="893887"/>
            <a:ext cx="4750681" cy="5107668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dirty="0" smtClean="0"/>
              <a:t>Miłość</a:t>
            </a:r>
          </a:p>
          <a:p>
            <a:r>
              <a:rPr lang="pl-PL" sz="2800" dirty="0" smtClean="0"/>
              <a:t>Jak hiacynt, który w górach depczą pasterze,</a:t>
            </a:r>
          </a:p>
          <a:p>
            <a:r>
              <a:rPr lang="pl-PL" sz="2800" dirty="0" smtClean="0"/>
              <a:t>A jego purpurowy kwiat krwią broczy ziemię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245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smtClean="0"/>
              <a:t>Safona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3200" i="1" dirty="0" smtClean="0"/>
              <a:t>Wiem, że nie całe szczęście przeznaczone </a:t>
            </a:r>
          </a:p>
          <a:p>
            <a:r>
              <a:rPr lang="pl-PL" sz="3200" i="1" dirty="0" smtClean="0"/>
              <a:t>jest dla ludzi, lecz tylko część z pragnienia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64" y="0"/>
            <a:ext cx="4907880" cy="6722772"/>
          </a:xfrm>
        </p:spPr>
      </p:pic>
    </p:spTree>
    <p:extLst>
      <p:ext uri="{BB962C8B-B14F-4D97-AF65-F5344CB8AC3E}">
        <p14:creationId xmlns:p14="http://schemas.microsoft.com/office/powerpoint/2010/main" val="68170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Aforyzmy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2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err="1" smtClean="0"/>
              <a:t>Emily</a:t>
            </a:r>
            <a:r>
              <a:rPr lang="pl-PL" sz="4400" b="1" dirty="0" smtClean="0"/>
              <a:t> Dickinson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8" y="2057400"/>
            <a:ext cx="5351462" cy="29968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44521"/>
            <a:ext cx="3932237" cy="3811588"/>
          </a:xfrm>
        </p:spPr>
        <p:txBody>
          <a:bodyPr/>
          <a:lstStyle/>
          <a:p>
            <a:r>
              <a:rPr lang="pl-PL" sz="3600" i="1" dirty="0" smtClean="0"/>
              <a:t>„Miłość przekracza ból i wybacza winy”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67361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10042</TotalTime>
  <Words>1069</Words>
  <Application>Microsoft Office PowerPoint</Application>
  <PresentationFormat>Panoramiczny</PresentationFormat>
  <Paragraphs>89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Motyw pakietu Office</vt:lpstr>
      <vt:lpstr>Zespół złamanego serca (ZZS)</vt:lpstr>
      <vt:lpstr>Definicja miłości</vt:lpstr>
      <vt:lpstr>Św. Walenty 175-269r.</vt:lpstr>
      <vt:lpstr>Święty Walenty</vt:lpstr>
      <vt:lpstr>Safona</vt:lpstr>
      <vt:lpstr>Safona </vt:lpstr>
      <vt:lpstr>Safona </vt:lpstr>
      <vt:lpstr>Aforyzmy</vt:lpstr>
      <vt:lpstr>Emily Dickinson </vt:lpstr>
      <vt:lpstr>Złamane serca dziewczyn żołnierzy</vt:lpstr>
      <vt:lpstr>Emily Dickinson </vt:lpstr>
      <vt:lpstr>Eliza Radziwiłł </vt:lpstr>
      <vt:lpstr>Opera Faust</vt:lpstr>
      <vt:lpstr>Picasso </vt:lpstr>
      <vt:lpstr>Picasso </vt:lpstr>
      <vt:lpstr>Serce przejechane </vt:lpstr>
      <vt:lpstr>Ostatnia miłość tragiczna</vt:lpstr>
      <vt:lpstr>Miłość wzbogacająca Wisławy Szymborskiej i Zbigniewa Herberta</vt:lpstr>
      <vt:lpstr>Eksperci </vt:lpstr>
      <vt:lpstr>Co Ci serca nie złamie? </vt:lpstr>
      <vt:lpstr>Kabaret Starszych Panów  </vt:lpstr>
      <vt:lpstr>Kabaret Starszych Panów</vt:lpstr>
      <vt:lpstr>Agnieszka Osiecka</vt:lpstr>
      <vt:lpstr>Agnieszka Osiecka</vt:lpstr>
      <vt:lpstr>Dwa serca pękły z miłości </vt:lpstr>
      <vt:lpstr>Carmen</vt:lpstr>
      <vt:lpstr> Mikhail Baryshnikov Zizi Jeanmaire</vt:lpstr>
      <vt:lpstr>Schakspeare</vt:lpstr>
      <vt:lpstr>Prezentacja programu PowerPoint</vt:lpstr>
      <vt:lpstr>Zaproszenie graficzne </vt:lpstr>
      <vt:lpstr>Widok i zapach</vt:lpstr>
      <vt:lpstr>Alea iacta est</vt:lpstr>
      <vt:lpstr>Nowe odkrycie</vt:lpstr>
      <vt:lpstr>Jakie będą ich losy?</vt:lpstr>
      <vt:lpstr>Dokąd zawiedzie ich miłość? Jakie będą ich losy? Czy będą mieli złamane serca?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złamanego serca (ZZS)</dc:title>
  <dc:creator>Jacek Rudnicki</dc:creator>
  <cp:lastModifiedBy>Jacek Rudnicki</cp:lastModifiedBy>
  <cp:revision>26</cp:revision>
  <dcterms:created xsi:type="dcterms:W3CDTF">2020-02-08T07:26:04Z</dcterms:created>
  <dcterms:modified xsi:type="dcterms:W3CDTF">2023-10-01T12:59:17Z</dcterms:modified>
</cp:coreProperties>
</file>